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0" r:id="rId4"/>
    <p:sldId id="271" r:id="rId5"/>
    <p:sldId id="270" r:id="rId6"/>
    <p:sldId id="272" r:id="rId7"/>
    <p:sldId id="273" r:id="rId8"/>
    <p:sldId id="27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10" y="-2695433"/>
            <a:ext cx="12737910" cy="9553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358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7BA9-C14A-407C-BAE6-B3A8122AE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59"/>
            <a:ext cx="12192000" cy="6960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358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3772031"/>
            <a:ext cx="3193578" cy="285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87" y="0"/>
            <a:ext cx="39338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72" y="0"/>
            <a:ext cx="2351627" cy="108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120"/>
            <a:ext cx="12192000" cy="131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208">
            <a:off x="9360672" y="1836971"/>
            <a:ext cx="1161820" cy="1642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>
            <a:off x="0" y="1"/>
            <a:ext cx="12192000" cy="805218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3"/>
          </p:cNvCxnSpPr>
          <p:nvPr userDrawn="1"/>
        </p:nvCxnSpPr>
        <p:spPr>
          <a:xfrm flipH="1">
            <a:off x="6086902" y="805219"/>
            <a:ext cx="9098" cy="6196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76716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48" y="0"/>
            <a:ext cx="1815152" cy="1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1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4CC7-514C-49F5-9269-9D0E574FA3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4CC7-514C-49F5-9269-9D0E574FA38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B584-34EF-4C4C-AAFD-398798DA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2" y="465662"/>
            <a:ext cx="10620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+mj-lt"/>
              </a:rPr>
              <a:t>CHỦ ĐỀ:</a:t>
            </a:r>
            <a:endParaRPr lang="en-US" sz="6000" b="1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6000" b="1" smtClean="0">
                <a:solidFill>
                  <a:srgbClr val="0000CC"/>
                </a:solidFill>
                <a:latin typeface="+mj-lt"/>
              </a:rPr>
              <a:t>Biến đổi đơn giản biểu thức chứa căn bậc hai </a:t>
            </a:r>
            <a:endParaRPr lang="en-US" sz="60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3" name="Picture 5" descr="Felix-01-june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55086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0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888" y="89671"/>
            <a:ext cx="517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</a:rPr>
              <a:t>KHỞI ĐỘNG</a:t>
            </a:r>
            <a:endParaRPr lang="en-US" sz="44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" y="1084216"/>
                <a:ext cx="4781006" cy="217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FF0000"/>
                    </a:solidFill>
                  </a:rPr>
                  <a:t>Bài tập 1 : Hãy chứng tỏ: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1084216"/>
                <a:ext cx="4781006" cy="2172903"/>
              </a:xfrm>
              <a:prstGeom prst="rect">
                <a:avLst/>
              </a:prstGeom>
              <a:blipFill>
                <a:blip r:embed="rId2"/>
                <a:stretch>
                  <a:fillRect l="-3189" t="-3652" r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51840" y="1084216"/>
                <a:ext cx="6606643" cy="2242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a) Biến đổi vế trái ta có: </a:t>
                </a: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rad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=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840" y="1084216"/>
                <a:ext cx="6606643" cy="2242280"/>
              </a:xfrm>
              <a:prstGeom prst="rect">
                <a:avLst/>
              </a:prstGeom>
              <a:blipFill>
                <a:blip r:embed="rId3"/>
                <a:stretch>
                  <a:fillRect l="-2399" t="-3533" b="-7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51840" y="3746320"/>
                <a:ext cx="6606643" cy="2786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b) Biến đổi vế trái ta có: </a:t>
                </a: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6.3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=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840" y="3746320"/>
                <a:ext cx="6606643" cy="2786019"/>
              </a:xfrm>
              <a:prstGeom prst="rect">
                <a:avLst/>
              </a:prstGeom>
              <a:blipFill>
                <a:blip r:embed="rId4"/>
                <a:stretch>
                  <a:fillRect l="-2399" t="-2845" b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" y="3111084"/>
                <a:ext cx="4337253" cy="114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C00000"/>
                    </a:solidFill>
                  </a:rPr>
                  <a:t>Vậy với a ≥ 0 và b ≥ 0 </a:t>
                </a:r>
              </a:p>
              <a:p>
                <a:r>
                  <a:rPr lang="en-US" sz="3200">
                    <a:solidFill>
                      <a:srgbClr val="C00000"/>
                    </a:solidFill>
                  </a:rPr>
                  <a:t>t</a:t>
                </a:r>
                <a:r>
                  <a:rPr lang="en-US" sz="3200" smtClean="0">
                    <a:solidFill>
                      <a:srgbClr val="C00000"/>
                    </a:solidFill>
                  </a:rPr>
                  <a:t>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C00000"/>
                    </a:solidFill>
                  </a:rPr>
                  <a:t> ?</a:t>
                </a:r>
                <a:endParaRPr lang="en-US" sz="3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3111084"/>
                <a:ext cx="4337253" cy="1141595"/>
              </a:xfrm>
              <a:prstGeom prst="rect">
                <a:avLst/>
              </a:prstGeom>
              <a:blipFill>
                <a:blip r:embed="rId5"/>
                <a:stretch>
                  <a:fillRect l="-3516" t="-6915" r="-1266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547986" y="2842198"/>
            <a:ext cx="1492291" cy="1250385"/>
            <a:chOff x="2232" y="2688"/>
            <a:chExt cx="1992" cy="1539"/>
          </a:xfrm>
        </p:grpSpPr>
        <p:pic>
          <p:nvPicPr>
            <p:cNvPr id="9" name="Picture 15" descr="AG00317_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2739"/>
              <a:ext cx="115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3258" y="2688"/>
              <a:ext cx="966" cy="498"/>
            </a:xfrm>
            <a:prstGeom prst="wedgeEllipseCallout">
              <a:avLst>
                <a:gd name="adj1" fmla="val -42856"/>
                <a:gd name="adj2" fmla="val 73093"/>
              </a:avLst>
            </a:prstGeom>
            <a:solidFill>
              <a:srgbClr val="FFCCFF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Verdana" panose="020B0604030504040204" pitchFamily="34" charset="0"/>
              </a:endParaRPr>
            </a:p>
          </p:txBody>
        </p:sp>
        <p:pic>
          <p:nvPicPr>
            <p:cNvPr id="11" name="Picture 17" descr="TBFAQ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688"/>
              <a:ext cx="45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" y="4542790"/>
                <a:ext cx="5851079" cy="1736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(vì a ≥ 0)</a:t>
                </a:r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4542790"/>
                <a:ext cx="5851079" cy="1736757"/>
              </a:xfrm>
              <a:prstGeom prst="rect">
                <a:avLst/>
              </a:prstGeom>
              <a:blipFill>
                <a:blip r:embed="rId8"/>
                <a:stretch>
                  <a:fillRect l="-2604" t="-105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8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6" y="143692"/>
            <a:ext cx="116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Tiết 9: Biến đổi đơn giản biểu thức chứa căn bậc hai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1327"/>
            <a:ext cx="606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1</a:t>
            </a:r>
            <a:r>
              <a:rPr lang="en-US" sz="3200" smtClean="0">
                <a:solidFill>
                  <a:srgbClr val="C00000"/>
                </a:solidFill>
              </a:rPr>
              <a:t>.Đưa thừa số ra ngoài dấu căn</a:t>
            </a:r>
            <a:endParaRPr lang="en-US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934" y="1663595"/>
                <a:ext cx="5152913" cy="114159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mtClean="0">
                    <a:solidFill>
                      <a:srgbClr val="0000CC"/>
                    </a:solidFill>
                  </a:rPr>
                  <a:t>Với a ≥ 0 và b ≥ 0, ta có: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4" y="1663595"/>
                <a:ext cx="5152913" cy="1141595"/>
              </a:xfrm>
              <a:prstGeom prst="rect">
                <a:avLst/>
              </a:prstGeom>
              <a:blipFill>
                <a:blip r:embed="rId2"/>
                <a:stretch>
                  <a:fillRect t="-5181" r="-599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56232" y="820697"/>
                <a:ext cx="3792072" cy="22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Ví dụ 1: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US" sz="3200" i="1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25.2</m:t>
                        </m:r>
                      </m:e>
                    </m:rad>
                  </m:oMath>
                </a14:m>
                <a:r>
                  <a:rPr lang="en-US" sz="3200" b="0" i="1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r>
                  <a:rPr lang="en-US" sz="3200" b="0" smtClean="0">
                    <a:solidFill>
                      <a:srgbClr val="0000CC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1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r>
                  <a:rPr lang="en-US" sz="3200" i="1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:endParaRPr lang="en-US" sz="320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232" y="820697"/>
                <a:ext cx="3792072" cy="2212978"/>
              </a:xfrm>
              <a:prstGeom prst="rect">
                <a:avLst/>
              </a:prstGeom>
              <a:blipFill>
                <a:blip r:embed="rId3"/>
                <a:stretch>
                  <a:fillRect l="-4180" t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4238" y="3065927"/>
                <a:ext cx="5139466" cy="331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FF0000"/>
                    </a:solidFill>
                  </a:rPr>
                  <a:t>?2: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Rút gọn biểu thức</a:t>
                </a: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4.2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25.2</m:t>
                        </m:r>
                      </m:e>
                    </m:rad>
                  </m:oMath>
                </a14:m>
                <a:r>
                  <a:rPr lang="en-US" smtClean="0"/>
                  <a:t> </a:t>
                </a:r>
              </a:p>
              <a:p>
                <a:r>
                  <a:rPr lang="en-US" sz="3200"/>
                  <a:t> </a:t>
                </a:r>
                <a:r>
                  <a:rPr lang="en-US" sz="3200" smtClean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=(1+2+5)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   </a:t>
                </a:r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238" y="3065927"/>
                <a:ext cx="5139466" cy="3315138"/>
              </a:xfrm>
              <a:prstGeom prst="rect">
                <a:avLst/>
              </a:prstGeom>
              <a:blipFill>
                <a:blip r:embed="rId4"/>
                <a:stretch>
                  <a:fillRect l="-2966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923215"/>
            <a:ext cx="5866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Một cách tổng quát: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9366" y="3645957"/>
                <a:ext cx="5738245" cy="1077539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</a:rPr>
                  <a:t>Với hai biểu thức A, B mà B ≥ 0</a:t>
                </a:r>
              </a:p>
              <a:p>
                <a:r>
                  <a:rPr lang="en-US" sz="3000">
                    <a:solidFill>
                      <a:srgbClr val="0000CC"/>
                    </a:solidFill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endParaRPr lang="en-US" sz="30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6" y="3645957"/>
                <a:ext cx="5738245" cy="1077539"/>
              </a:xfrm>
              <a:prstGeom prst="rect">
                <a:avLst/>
              </a:prstGeom>
              <a:blipFill>
                <a:blip r:embed="rId5"/>
                <a:stretch>
                  <a:fillRect l="-2218" t="-5464" b="-1420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4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6" y="143692"/>
            <a:ext cx="116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Tiết 9: Biến đổi đơn giản biểu thức chứa căn bậc hai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1327"/>
            <a:ext cx="606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1</a:t>
            </a:r>
            <a:r>
              <a:rPr lang="en-US" sz="3200" smtClean="0">
                <a:solidFill>
                  <a:srgbClr val="C00000"/>
                </a:solidFill>
              </a:rPr>
              <a:t>.Đưa thừa số ra ngoài dấu căn</a:t>
            </a:r>
            <a:endParaRPr lang="en-US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934" y="1663595"/>
                <a:ext cx="5152913" cy="114159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mtClean="0">
                    <a:solidFill>
                      <a:srgbClr val="0000CC"/>
                    </a:solidFill>
                  </a:rPr>
                  <a:t>Với a ≥ 0 và b ≥ 0, ta có: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4" y="1663595"/>
                <a:ext cx="5152913" cy="1141595"/>
              </a:xfrm>
              <a:prstGeom prst="rect">
                <a:avLst/>
              </a:prstGeom>
              <a:blipFill>
                <a:blip r:embed="rId2"/>
                <a:stretch>
                  <a:fillRect t="-5181" r="-599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923215"/>
            <a:ext cx="5866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Một cách tổng quát: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9366" y="3645957"/>
                <a:ext cx="5738245" cy="1077539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</a:rPr>
                  <a:t>Với hai biểu thức A, B mà B ≥ 0</a:t>
                </a:r>
              </a:p>
              <a:p>
                <a:r>
                  <a:rPr lang="en-US" sz="3000">
                    <a:solidFill>
                      <a:srgbClr val="0000CC"/>
                    </a:solidFill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endParaRPr lang="en-US" sz="30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6" y="3645957"/>
                <a:ext cx="5738245" cy="1077539"/>
              </a:xfrm>
              <a:prstGeom prst="rect">
                <a:avLst/>
              </a:prstGeom>
              <a:blipFill>
                <a:blip r:embed="rId3"/>
                <a:stretch>
                  <a:fillRect l="-2218" t="-5464" b="-1420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82189" y="1648228"/>
                <a:ext cx="6329724" cy="390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</a:rPr>
                  <a:t>?3 Đưa thừa số ra ngoài dấu căn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smtClean="0"/>
                  <a:t> </a:t>
                </a:r>
              </a:p>
              <a:p>
                <a:r>
                  <a:rPr lang="en-US" sz="3200" smtClean="0">
                    <a:solidFill>
                      <a:srgbClr val="FF0000"/>
                    </a:solidFill>
                  </a:rPr>
                  <a:t>Giải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7.4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7(2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ì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89" y="1648228"/>
                <a:ext cx="6329724" cy="3905941"/>
              </a:xfrm>
              <a:prstGeom prst="rect">
                <a:avLst/>
              </a:prstGeom>
              <a:blipFill>
                <a:blip r:embed="rId4"/>
                <a:stretch>
                  <a:fillRect l="-2408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1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6" y="143692"/>
            <a:ext cx="116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Tiết 9: Biến đổi đơn giản biểu thức chứa căn bậc hai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3643"/>
            <a:ext cx="665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2.Đưa thừa số vào trong dấu căn</a:t>
            </a:r>
            <a:endParaRPr lang="en-US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873" y="1488418"/>
                <a:ext cx="5623560" cy="219406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mtClean="0">
                    <a:solidFill>
                      <a:srgbClr val="0000CC"/>
                    </a:solidFill>
                  </a:rPr>
                  <a:t>+ Với A ≥ 0 và B ≥ 0, ta có: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</a:t>
                </a:r>
              </a:p>
              <a:p>
                <a:pPr algn="ctr"/>
                <a:r>
                  <a:rPr lang="en-US" sz="3200">
                    <a:solidFill>
                      <a:srgbClr val="0000CC"/>
                    </a:solidFill>
                  </a:rPr>
                  <a:t>+ Với A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&lt; </a:t>
                </a:r>
                <a:r>
                  <a:rPr lang="en-US" sz="3200">
                    <a:solidFill>
                      <a:srgbClr val="0000CC"/>
                    </a:solidFill>
                  </a:rPr>
                  <a:t>0 và B ≥ 0, ta có: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3200">
                    <a:solidFill>
                      <a:srgbClr val="0000C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3" y="1488418"/>
                <a:ext cx="5623560" cy="2194062"/>
              </a:xfrm>
              <a:prstGeom prst="rect">
                <a:avLst/>
              </a:prstGeom>
              <a:blipFill>
                <a:blip r:embed="rId2"/>
                <a:stretch>
                  <a:fillRect t="-2732" r="-484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45306" y="1488418"/>
            <a:ext cx="6656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C00000"/>
                </a:solidFill>
              </a:rPr>
              <a:t>?4.Đưa thừa số vào trong dấu căn</a:t>
            </a:r>
            <a:endParaRPr lang="en-US" sz="30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92179" y="2042416"/>
                <a:ext cx="5674658" cy="173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smtClean="0">
                    <a:solidFill>
                      <a:srgbClr val="0000CC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200" b="0" smtClean="0">
                  <a:solidFill>
                    <a:srgbClr val="0000CC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    3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9.5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</a:t>
                </a:r>
                <a:r>
                  <a:rPr lang="en-US" sz="3200" b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79" y="2042416"/>
                <a:ext cx="5674658" cy="1736886"/>
              </a:xfrm>
              <a:prstGeom prst="rect">
                <a:avLst/>
              </a:prstGeom>
              <a:blipFill>
                <a:blip r:embed="rId3"/>
                <a:stretch>
                  <a:fillRect l="-2793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192179" y="3836437"/>
                <a:ext cx="6609421" cy="242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d</a:t>
                </a:r>
                <a:r>
                  <a:rPr lang="en-US" sz="3200" b="0" smtClean="0">
                    <a:solidFill>
                      <a:srgbClr val="0000CC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smtClean="0">
                  <a:solidFill>
                    <a:srgbClr val="0000CC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    −2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=−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 </a:t>
                </a:r>
              </a:p>
              <a:p>
                <a:r>
                  <a:rPr lang="en-US" sz="3200" b="0">
                    <a:solidFill>
                      <a:srgbClr val="0000CC"/>
                    </a:solidFill>
                  </a:rPr>
                  <a:t> </a:t>
                </a:r>
                <a:r>
                  <a:rPr lang="en-US" sz="3200" b="0" smtClean="0">
                    <a:solidFill>
                      <a:srgbClr val="0000CC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79" y="3836437"/>
                <a:ext cx="6609421" cy="2425344"/>
              </a:xfrm>
              <a:prstGeom prst="rect">
                <a:avLst/>
              </a:prstGeom>
              <a:blipFill>
                <a:blip r:embed="rId4"/>
                <a:stretch>
                  <a:fillRect l="-2399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7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6" y="143692"/>
            <a:ext cx="116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Tiết 9: Biến đổi đơn giản biểu thức chứa căn bậc hai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7367"/>
            <a:ext cx="665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3.Khử mẫu của biểu thức lấy căn</a:t>
            </a:r>
            <a:endParaRPr lang="en-US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706" y="2090391"/>
                <a:ext cx="5623560" cy="2039789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mtClean="0">
                    <a:solidFill>
                      <a:srgbClr val="0000CC"/>
                    </a:solidFill>
                  </a:rPr>
                  <a:t>Với A.B</a:t>
                </a:r>
                <a:r>
                  <a:rPr lang="en-US" sz="3200">
                    <a:solidFill>
                      <a:srgbClr val="0000CC"/>
                    </a:solidFill>
                  </a:rPr>
                  <a:t> ≥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0 và B ≠ 0, ta có: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rad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6" y="2090391"/>
                <a:ext cx="5623560" cy="2039789"/>
              </a:xfrm>
              <a:prstGeom prst="rect">
                <a:avLst/>
              </a:prstGeom>
              <a:blipFill>
                <a:blip r:embed="rId2"/>
                <a:stretch>
                  <a:fillRect t="-293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92179" y="1061954"/>
            <a:ext cx="6656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C00000"/>
                </a:solidFill>
              </a:rPr>
              <a:t>Ví dụ 2: </a:t>
            </a:r>
          </a:p>
          <a:p>
            <a:r>
              <a:rPr lang="en-US" sz="3000" smtClean="0">
                <a:solidFill>
                  <a:srgbClr val="C00000"/>
                </a:solidFill>
              </a:rPr>
              <a:t>Khử mẫu của biểu thức lấy  căn</a:t>
            </a:r>
            <a:endParaRPr lang="en-US" sz="30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92178" y="2015819"/>
                <a:ext cx="5674658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0" smtClean="0">
                    <a:solidFill>
                      <a:schemeClr val="tx1"/>
                    </a:solidFill>
                  </a:rPr>
                  <a:t>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b="0" smtClean="0">
                    <a:solidFill>
                      <a:schemeClr val="tx1"/>
                    </a:solidFill>
                  </a:rPr>
                  <a:t>  </a:t>
                </a:r>
                <a:endParaRPr lang="en-US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78" y="2015819"/>
                <a:ext cx="5674658" cy="1094467"/>
              </a:xfrm>
              <a:prstGeom prst="rect">
                <a:avLst/>
              </a:prstGeom>
              <a:blipFill>
                <a:blip r:embed="rId3"/>
                <a:stretch>
                  <a:fillRect l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92178" y="3267577"/>
                <a:ext cx="5807080" cy="1097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3.5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5.5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78" y="3267577"/>
                <a:ext cx="5807080" cy="1097993"/>
              </a:xfrm>
              <a:prstGeom prst="rect">
                <a:avLst/>
              </a:prstGeom>
              <a:blipFill>
                <a:blip r:embed="rId4"/>
                <a:stretch>
                  <a:fillRect l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92178" y="4514153"/>
                <a:ext cx="6327033" cy="1992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.7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.7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200" b="0" i="1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r>
                  <a:rPr lang="en-US" sz="3200" b="0" smtClean="0">
                    <a:solidFill>
                      <a:srgbClr val="0000CC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(7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78" y="4514153"/>
                <a:ext cx="6327033" cy="1992148"/>
              </a:xfrm>
              <a:prstGeom prst="rect">
                <a:avLst/>
              </a:prstGeom>
              <a:blipFill>
                <a:blip r:embed="rId5"/>
                <a:stretch>
                  <a:fillRect l="-2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9281" y="1372142"/>
            <a:ext cx="467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Một cách tổng quát: 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6" y="143692"/>
            <a:ext cx="116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Tiết 9: Biến đổi đơn giản biểu thức chứa căn bậc hai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06" y="907138"/>
            <a:ext cx="467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4.Trục căn thức ở mẫu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01" y="1539769"/>
            <a:ext cx="553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2060"/>
                </a:solidFill>
              </a:rPr>
              <a:t>Ví dụ 3: Trục căn thức ở mẫu</a:t>
            </a:r>
            <a:endParaRPr lang="en-US" sz="3000" b="1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283" y="2193292"/>
                <a:ext cx="7335565" cy="827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smtClean="0">
                    <a:solidFill>
                      <a:schemeClr val="tx1"/>
                    </a:solidFill>
                  </a:rPr>
                  <a:t>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b="0" smtClean="0">
                    <a:solidFill>
                      <a:schemeClr val="tx1"/>
                    </a:solidFill>
                  </a:rPr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smtClean="0">
                    <a:solidFill>
                      <a:schemeClr val="tx1"/>
                    </a:solidFill>
                  </a:rPr>
                  <a:t>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83" y="2193292"/>
                <a:ext cx="7335565" cy="827086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117" y="3119904"/>
                <a:ext cx="5807080" cy="93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2.3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7" y="3119904"/>
                <a:ext cx="5807080" cy="930126"/>
              </a:xfrm>
              <a:prstGeom prst="rect">
                <a:avLst/>
              </a:prstGeom>
              <a:blipFill>
                <a:blip r:embed="rId3"/>
                <a:stretch>
                  <a:fillRect l="-2623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01" y="4220000"/>
                <a:ext cx="6327033" cy="300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10(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10(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3−1</m:t>
                        </m:r>
                      </m:den>
                    </m:f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10(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  <a:p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1" y="4220000"/>
                <a:ext cx="6327033" cy="3006208"/>
              </a:xfrm>
              <a:prstGeom prst="rect">
                <a:avLst/>
              </a:prstGeom>
              <a:blipFill>
                <a:blip r:embed="rId4"/>
                <a:stretch>
                  <a:fillRect l="-2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034271" y="3429000"/>
            <a:ext cx="0" cy="3200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7346" y="3190348"/>
                <a:ext cx="6327033" cy="3557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6(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5−3</m:t>
                        </m:r>
                      </m:den>
                    </m:f>
                  </m:oMath>
                </a14:m>
                <a:endParaRPr lang="en-US" sz="3200" smtClean="0">
                  <a:solidFill>
                    <a:srgbClr val="0000CC"/>
                  </a:solidFill>
                </a:endParaRPr>
              </a:p>
              <a:p>
                <a:r>
                  <a:rPr lang="en-US" sz="3200" smtClean="0">
                    <a:solidFill>
                      <a:srgbClr val="0000CC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3200">
                    <a:solidFill>
                      <a:srgbClr val="0000CC"/>
                    </a:solidFill>
                  </a:rPr>
                  <a:t> </a:t>
                </a:r>
                <a:r>
                  <a:rPr lang="en-US" sz="3200" smtClean="0">
                    <a:solidFill>
                      <a:srgbClr val="0000CC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>
                  <a:solidFill>
                    <a:srgbClr val="0000CC"/>
                  </a:solidFill>
                </a:endParaRPr>
              </a:p>
              <a:p>
                <a:endParaRPr lang="en-US" sz="32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346" y="3190348"/>
                <a:ext cx="6327033" cy="3557962"/>
              </a:xfrm>
              <a:prstGeom prst="rect">
                <a:avLst/>
              </a:prstGeom>
              <a:blipFill>
                <a:blip r:embed="rId5"/>
                <a:stretch>
                  <a:fillRect l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41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6" y="143692"/>
            <a:ext cx="1166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Tiết 9: Biến đổi đơn giản biểu thức chứa căn bậc hai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67694"/>
            <a:ext cx="467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4.Trục căn thức ở mẫu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06" y="1431042"/>
            <a:ext cx="467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Một cách tổng quát: </a:t>
            </a:r>
            <a:endParaRPr lang="en-US" sz="3200" b="1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71" y="2015817"/>
            <a:ext cx="8915400" cy="48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6" y="143692"/>
            <a:ext cx="1166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HƯỚNG DẪN VỀ NHÀ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06" y="1724297"/>
            <a:ext cx="10737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</a:rPr>
              <a:t>+ Xem lại các nội dung đã học, vận dụng làm các bài tập </a:t>
            </a:r>
          </a:p>
          <a:p>
            <a:r>
              <a:rPr lang="en-US" sz="3200">
                <a:solidFill>
                  <a:srgbClr val="002060"/>
                </a:solidFill>
              </a:rPr>
              <a:t> </a:t>
            </a:r>
            <a:r>
              <a:rPr lang="en-US" sz="3200" smtClean="0">
                <a:solidFill>
                  <a:srgbClr val="002060"/>
                </a:solidFill>
              </a:rPr>
              <a:t>  BTVN: 43; 44; 45/ sgk trang 27</a:t>
            </a:r>
          </a:p>
          <a:p>
            <a:r>
              <a:rPr lang="en-US" sz="3200">
                <a:solidFill>
                  <a:srgbClr val="002060"/>
                </a:solidFill>
              </a:rPr>
              <a:t> </a:t>
            </a:r>
            <a:r>
              <a:rPr lang="en-US" sz="3200" smtClean="0">
                <a:solidFill>
                  <a:srgbClr val="002060"/>
                </a:solidFill>
              </a:rPr>
              <a:t>              48; 50; 51/sgk trang 30</a:t>
            </a:r>
          </a:p>
          <a:p>
            <a:r>
              <a:rPr lang="en-US" sz="3200" smtClean="0">
                <a:solidFill>
                  <a:srgbClr val="002060"/>
                </a:solidFill>
              </a:rPr>
              <a:t>+ Chuẩn bị tiết sau luyện tập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4" name="Picture 59" descr="3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61" y="2605715"/>
            <a:ext cx="3942536" cy="394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390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115</cp:revision>
  <dcterms:created xsi:type="dcterms:W3CDTF">2020-06-12T02:57:42Z</dcterms:created>
  <dcterms:modified xsi:type="dcterms:W3CDTF">2021-10-20T11:39:59Z</dcterms:modified>
</cp:coreProperties>
</file>